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327" r:id="rId5"/>
    <p:sldId id="328" r:id="rId6"/>
    <p:sldId id="257" r:id="rId7"/>
    <p:sldId id="261" r:id="rId8"/>
    <p:sldId id="260" r:id="rId9"/>
    <p:sldId id="264" r:id="rId10"/>
    <p:sldId id="265" r:id="rId11"/>
    <p:sldId id="269" r:id="rId12"/>
    <p:sldId id="334" r:id="rId13"/>
    <p:sldId id="337" r:id="rId14"/>
    <p:sldId id="338" r:id="rId15"/>
    <p:sldId id="336" r:id="rId16"/>
    <p:sldId id="279" r:id="rId17"/>
    <p:sldId id="322" r:id="rId18"/>
    <p:sldId id="285" r:id="rId19"/>
    <p:sldId id="281" r:id="rId20"/>
    <p:sldId id="282" r:id="rId21"/>
    <p:sldId id="326" r:id="rId22"/>
    <p:sldId id="289" r:id="rId23"/>
    <p:sldId id="341" r:id="rId24"/>
    <p:sldId id="290" r:id="rId25"/>
    <p:sldId id="351" r:id="rId26"/>
    <p:sldId id="352" r:id="rId27"/>
    <p:sldId id="353" r:id="rId28"/>
    <p:sldId id="350" r:id="rId29"/>
    <p:sldId id="354" r:id="rId30"/>
    <p:sldId id="342" r:id="rId31"/>
    <p:sldId id="347" r:id="rId32"/>
    <p:sldId id="348" r:id="rId33"/>
    <p:sldId id="344" r:id="rId34"/>
    <p:sldId id="340" r:id="rId35"/>
  </p:sldIdLst>
  <p:sldSz cx="9144000" cy="6858000" type="screen4x3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32"/>
        <p:guide pos="288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68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46.wmf"/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0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19810" name="幻灯片图像占位符 48230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19811" name="文本占位符 482306"/>
          <p:cNvSpPr>
            <a:spLocks noGrp="1"/>
          </p:cNvSpPr>
          <p:nvPr>
            <p:ph type="body"/>
          </p:nvPr>
        </p:nvSpPr>
        <p:spPr/>
        <p:txBody>
          <a:bodyPr anchor="t"/>
          <a:p>
            <a:pPr lvl="0"/>
            <a:endParaRPr lang="zh-CN" altLang="zh-C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484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B3471BD-66DD-411C-B136-86CE4F6A8A53}" type="slidenum">
              <a:rPr kumimoji="0" lang="en-US" altLang="zh-CN" sz="1200" b="0" smtClean="0">
                <a:solidFill>
                  <a:schemeClr val="tx1"/>
                </a:solidFill>
              </a:rPr>
            </a:fld>
            <a:endParaRPr kumimoji="0" lang="en-US" altLang="zh-CN" sz="1200" b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34146" name="幻灯片图像占位符 49971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34147" name="文本占位符 499714"/>
          <p:cNvSpPr>
            <a:spLocks noGrp="1"/>
          </p:cNvSpPr>
          <p:nvPr>
            <p:ph type="body"/>
          </p:nvPr>
        </p:nvSpPr>
        <p:spPr/>
        <p:txBody>
          <a:bodyPr anchor="t"/>
          <a:p>
            <a:pPr lvl="0"/>
            <a:endParaRPr lang="zh-CN" altLang="zh-C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36194" name="幻灯片图像占位符 50176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36195" name="文本占位符 501762"/>
          <p:cNvSpPr>
            <a:spLocks noGrp="1"/>
          </p:cNvSpPr>
          <p:nvPr>
            <p:ph type="body"/>
          </p:nvPr>
        </p:nvSpPr>
        <p:spPr/>
        <p:txBody>
          <a:bodyPr anchor="t"/>
          <a:p>
            <a:pPr lvl="0"/>
            <a:endParaRPr lang="zh-CN" altLang="zh-C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2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9330" name="幻灯片图像占位符 46489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9331" name="文本占位符 464898"/>
          <p:cNvSpPr>
            <a:spLocks noGrp="1"/>
          </p:cNvSpPr>
          <p:nvPr>
            <p:ph type="body"/>
          </p:nvPr>
        </p:nvSpPr>
        <p:spPr/>
        <p:txBody>
          <a:bodyPr anchor="t"/>
          <a:p>
            <a:pPr lvl="0"/>
            <a:endParaRPr lang="zh-CN" altLang="zh-C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7522" name="幻灯片图像占位符 46694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7523" name="文本占位符 466946"/>
          <p:cNvSpPr>
            <a:spLocks noGrp="1"/>
          </p:cNvSpPr>
          <p:nvPr>
            <p:ph type="body"/>
          </p:nvPr>
        </p:nvSpPr>
        <p:spPr/>
        <p:txBody>
          <a:bodyPr anchor="t"/>
          <a:p>
            <a:pPr lvl="0"/>
            <a:endParaRPr lang="zh-CN" altLang="zh-C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484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B3471BD-66DD-411C-B136-86CE4F6A8A53}" type="slidenum">
              <a:rPr kumimoji="0" lang="en-US" altLang="zh-CN" sz="1200" b="0" smtClean="0">
                <a:solidFill>
                  <a:schemeClr val="tx1"/>
                </a:solidFill>
              </a:rPr>
            </a:fld>
            <a:endParaRPr kumimoji="0" lang="en-US" altLang="zh-CN" sz="1200" b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484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B3471BD-66DD-411C-B136-86CE4F6A8A53}" type="slidenum">
              <a:rPr kumimoji="0" lang="en-US" altLang="zh-CN" sz="1200" b="0" smtClean="0">
                <a:solidFill>
                  <a:schemeClr val="tx1"/>
                </a:solidFill>
              </a:rPr>
            </a:fld>
            <a:endParaRPr kumimoji="0" lang="en-US" altLang="zh-CN" sz="1200" b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95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495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63930" eaLnBrk="0" hangingPunct="0"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6393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3C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BB08EFA-E3A3-4755-946A-8D86767BE991}" type="slidenum">
              <a:rPr kumimoji="0" lang="en-US" altLang="zh-CN" sz="1200" b="0" smtClean="0">
                <a:solidFill>
                  <a:schemeClr val="tx1"/>
                </a:solidFill>
              </a:rPr>
            </a:fld>
            <a:endParaRPr kumimoji="0" lang="en-US" altLang="zh-CN" sz="1200" b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7282" name="幻灯片图像占位符 46284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7283" name="文本占位符 462850"/>
          <p:cNvSpPr>
            <a:spLocks noGrp="1"/>
          </p:cNvSpPr>
          <p:nvPr>
            <p:ph type="body"/>
          </p:nvPr>
        </p:nvSpPr>
        <p:spPr/>
        <p:txBody>
          <a:bodyPr anchor="t"/>
          <a:p>
            <a:pPr lvl="0"/>
            <a:endParaRPr lang="zh-CN" altLang="zh-C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5234" name="幻灯片图像占位符 46080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5235" name="文本占位符 460802"/>
          <p:cNvSpPr>
            <a:spLocks noGrp="1"/>
          </p:cNvSpPr>
          <p:nvPr>
            <p:ph type="body"/>
          </p:nvPr>
        </p:nvSpPr>
        <p:spPr/>
        <p:txBody>
          <a:bodyPr anchor="t"/>
          <a:p>
            <a:pPr lvl="0"/>
            <a:endParaRPr lang="zh-CN" altLang="zh-C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2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9330" name="幻灯片图像占位符 46489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9331" name="文本占位符 464898"/>
          <p:cNvSpPr>
            <a:spLocks noGrp="1"/>
          </p:cNvSpPr>
          <p:nvPr>
            <p:ph type="body"/>
          </p:nvPr>
        </p:nvSpPr>
        <p:spPr/>
        <p:txBody>
          <a:bodyPr anchor="t"/>
          <a:p>
            <a:pPr lvl="0"/>
            <a:endParaRPr lang="zh-CN" altLang="zh-C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7522" name="幻灯片图像占位符 46694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7523" name="文本占位符 466946"/>
          <p:cNvSpPr>
            <a:spLocks noGrp="1"/>
          </p:cNvSpPr>
          <p:nvPr>
            <p:ph type="body"/>
          </p:nvPr>
        </p:nvSpPr>
        <p:spPr/>
        <p:txBody>
          <a:bodyPr anchor="t"/>
          <a:p>
            <a:pPr lvl="0"/>
            <a:endParaRPr lang="zh-CN" altLang="zh-C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17762" name="幻灯片图像占位符 48025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17763" name="文本占位符 480258"/>
          <p:cNvSpPr>
            <a:spLocks noGrp="1"/>
          </p:cNvSpPr>
          <p:nvPr>
            <p:ph type="body"/>
          </p:nvPr>
        </p:nvSpPr>
        <p:spPr/>
        <p:txBody>
          <a:bodyPr anchor="t"/>
          <a:p>
            <a:pPr lvl="0"/>
            <a:endParaRPr lang="zh-CN" altLang="zh-CN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502412" y="2588414"/>
            <a:ext cx="8139178" cy="899213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02412" y="3566344"/>
            <a:ext cx="8139178" cy="951033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952557"/>
            <a:ext cx="8139178" cy="504025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02412" y="2588414"/>
            <a:ext cx="8139178" cy="899213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en-US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32022"/>
            <a:ext cx="8139178" cy="64803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1296067"/>
            <a:ext cx="8139178" cy="504161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3808926"/>
            <a:ext cx="8139178" cy="624877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02444" y="4511907"/>
            <a:ext cx="8139178" cy="1078040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32022"/>
            <a:ext cx="8139178" cy="64803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1296067"/>
            <a:ext cx="3962432" cy="5040259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296067"/>
            <a:ext cx="3962432" cy="5040259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32022"/>
            <a:ext cx="8139178" cy="64803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1296067"/>
            <a:ext cx="3962432" cy="38102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789135"/>
            <a:ext cx="3962400" cy="455246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296067"/>
            <a:ext cx="3962432" cy="38102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789135"/>
            <a:ext cx="3962432" cy="455246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448" y="1296067"/>
            <a:ext cx="3962432" cy="5040259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79194" y="1296067"/>
            <a:ext cx="3962432" cy="5040259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952557"/>
            <a:ext cx="713238" cy="5389184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952549"/>
            <a:ext cx="7371076" cy="5389184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432022"/>
            <a:ext cx="8139178" cy="64803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1296067"/>
            <a:ext cx="8139178" cy="5040259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6350160"/>
            <a:ext cx="2025000" cy="3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6350160"/>
            <a:ext cx="2970000" cy="3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50160"/>
            <a:ext cx="2025000" cy="3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10360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wmf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wmf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wmf"/><Relationship Id="rId1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wmf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45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42.wmf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6.wmf"/><Relationship Id="rId1" Type="http://schemas.openxmlformats.org/officeDocument/2006/relationships/oleObject" Target="../embeddings/oleObject13.bin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wmf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0.bin"/><Relationship Id="rId3" Type="http://schemas.openxmlformats.org/officeDocument/2006/relationships/oleObject" Target="../embeddings/oleObject19.bin"/><Relationship Id="rId2" Type="http://schemas.openxmlformats.org/officeDocument/2006/relationships/image" Target="../media/image47.wmf"/><Relationship Id="rId1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emf"/><Relationship Id="rId1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7.wmf"/><Relationship Id="rId15" Type="http://schemas.openxmlformats.org/officeDocument/2006/relationships/notesSlide" Target="../notesSlides/notesSlide4.xml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wmf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11912" y="788824"/>
            <a:ext cx="8139178" cy="899213"/>
          </a:xfrm>
        </p:spPr>
        <p:txBody>
          <a:bodyPr/>
          <a:lstStyle/>
          <a:p>
            <a:r>
              <a:rPr lang="zh-CN" altLang="en-US"/>
              <a:t>图像处理的相关方法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925830" y="2469515"/>
            <a:ext cx="4445000" cy="3091815"/>
          </a:xfrm>
        </p:spPr>
        <p:txBody>
          <a:bodyPr/>
          <a:lstStyle/>
          <a:p>
            <a:pPr algn="l"/>
            <a:r>
              <a:rPr lang="zh-CN" altLang="en-US"/>
              <a:t>离散傅立叶变换</a:t>
            </a:r>
            <a:endParaRPr lang="zh-CN" altLang="en-US"/>
          </a:p>
          <a:p>
            <a:pPr algn="l"/>
            <a:r>
              <a:rPr lang="zh-CN" altLang="en-US"/>
              <a:t>低通滤波器及其应用</a:t>
            </a:r>
            <a:endParaRPr lang="zh-CN" altLang="en-US"/>
          </a:p>
          <a:p>
            <a:pPr algn="l"/>
            <a:r>
              <a:rPr lang="zh-CN" altLang="en-US"/>
              <a:t>高通滤波器及其应用</a:t>
            </a:r>
            <a:endParaRPr lang="zh-CN" altLang="en-US"/>
          </a:p>
          <a:p>
            <a:pPr algn="l"/>
            <a:r>
              <a:rPr lang="zh-CN" altLang="en-US"/>
              <a:t>循环卷积</a:t>
            </a:r>
            <a:endParaRPr lang="zh-CN" altLang="en-US"/>
          </a:p>
          <a:p>
            <a:pPr algn="l"/>
            <a:r>
              <a:rPr lang="zh-CN" altLang="en-US"/>
              <a:t>图像去噪的其他方法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96258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96260" name="文本框 461826"/>
          <p:cNvSpPr txBox="1"/>
          <p:nvPr/>
        </p:nvSpPr>
        <p:spPr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96261" name="标题 461827"/>
          <p:cNvSpPr>
            <a:spLocks noGrp="1" noRot="1"/>
          </p:cNvSpPr>
          <p:nvPr>
            <p:ph type="title"/>
          </p:nvPr>
        </p:nvSpPr>
        <p:spPr>
          <a:xfrm>
            <a:off x="301625" y="128588"/>
            <a:ext cx="8540750" cy="1143000"/>
          </a:xfrm>
        </p:spPr>
        <p:txBody>
          <a:bodyPr vert="horz" wrap="square" lIns="91440" tIns="45720" rIns="91440" bIns="45720" anchor="ctr"/>
          <a:p>
            <a:r>
              <a:rPr lang="en-US" altLang="zh-CN" sz="3200">
                <a:effectLst/>
              </a:rPr>
              <a:t>ILPF Filtering Example </a:t>
            </a:r>
            <a:endParaRPr lang="en-US" altLang="zh-CN" sz="3200">
              <a:effectLst/>
            </a:endParaRPr>
          </a:p>
        </p:txBody>
      </p:sp>
      <p:pic>
        <p:nvPicPr>
          <p:cNvPr id="96262" name="图片 4618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1181100"/>
            <a:ext cx="7461250" cy="5273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09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94210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94212" name="文本框 459778"/>
          <p:cNvSpPr txBox="1"/>
          <p:nvPr/>
        </p:nvSpPr>
        <p:spPr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94213" name="标题 459780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en-US" altLang="zh-CN" sz="3200">
                <a:effectLst/>
              </a:rPr>
              <a:t>Image Smoothing Using </a:t>
            </a:r>
            <a:r>
              <a:rPr lang="en-US" altLang="zh-CN" sz="3200">
                <a:effectLst/>
                <a:sym typeface="+mn-ea"/>
              </a:rPr>
              <a:t>Frequency</a:t>
            </a:r>
            <a:r>
              <a:rPr lang="en-US" altLang="zh-CN" sz="3200">
                <a:effectLst/>
              </a:rPr>
              <a:t> Domain Filters: ILPF</a:t>
            </a:r>
            <a:endParaRPr lang="en-US" altLang="zh-CN" sz="3200">
              <a:effectLst/>
            </a:endParaRPr>
          </a:p>
        </p:txBody>
      </p:sp>
      <p:pic>
        <p:nvPicPr>
          <p:cNvPr id="94214" name="图片 4597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7155" y="1898015"/>
            <a:ext cx="9208770" cy="3718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98306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98308" name="文本框 463874"/>
          <p:cNvSpPr txBox="1"/>
          <p:nvPr/>
        </p:nvSpPr>
        <p:spPr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98309" name="标题 463875"/>
          <p:cNvSpPr>
            <a:spLocks noGrp="1" noRot="1"/>
          </p:cNvSpPr>
          <p:nvPr>
            <p:ph type="title"/>
          </p:nvPr>
        </p:nvSpPr>
        <p:spPr>
          <a:xfrm>
            <a:off x="63500" y="114935"/>
            <a:ext cx="2257425" cy="1433830"/>
          </a:xfrm>
        </p:spPr>
        <p:txBody>
          <a:bodyPr vert="horz" wrap="square" lIns="91440" tIns="45720" rIns="91440" bIns="45720" anchor="ctr"/>
          <a:p>
            <a:r>
              <a:rPr lang="en-US" altLang="zh-CN" sz="3200">
                <a:effectLst/>
              </a:rPr>
              <a:t>ILPF </a:t>
            </a:r>
            <a:br>
              <a:rPr lang="en-US" altLang="zh-CN" sz="3200">
                <a:effectLst/>
              </a:rPr>
            </a:br>
            <a:r>
              <a:rPr lang="en-US" altLang="zh-CN" sz="3200">
                <a:effectLst/>
              </a:rPr>
              <a:t>Filtering</a:t>
            </a:r>
            <a:br>
              <a:rPr lang="en-US" altLang="zh-CN" sz="3200">
                <a:effectLst/>
              </a:rPr>
            </a:br>
            <a:r>
              <a:rPr lang="en-US" altLang="zh-CN" sz="3200">
                <a:effectLst/>
              </a:rPr>
              <a:t>Example</a:t>
            </a:r>
            <a:endParaRPr lang="en-US" altLang="zh-CN" sz="320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-40005"/>
            <a:ext cx="3514090" cy="3393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310" y="-40005"/>
            <a:ext cx="3492500" cy="3397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" y="3359785"/>
            <a:ext cx="3430905" cy="3406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310" y="3344545"/>
            <a:ext cx="3493135" cy="34213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7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06498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06499" name="文本框 465922"/>
          <p:cNvSpPr txBox="1"/>
          <p:nvPr/>
        </p:nvSpPr>
        <p:spPr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106500" name="标题 465923"/>
          <p:cNvSpPr>
            <a:spLocks noGrp="1" noRot="1"/>
          </p:cNvSpPr>
          <p:nvPr>
            <p:ph type="title"/>
          </p:nvPr>
        </p:nvSpPr>
        <p:spPr>
          <a:xfrm>
            <a:off x="301625" y="128588"/>
            <a:ext cx="8424863" cy="1331912"/>
          </a:xfrm>
        </p:spPr>
        <p:txBody>
          <a:bodyPr vert="horz" wrap="square" lIns="91440" tIns="45720" rIns="91440" bIns="45720" anchor="ctr"/>
          <a:p>
            <a:r>
              <a:rPr lang="en-US" altLang="zh-CN" sz="3200">
                <a:effectLst/>
              </a:rPr>
              <a:t>The Spatial Representation of ILPF</a:t>
            </a:r>
            <a:endParaRPr lang="en-US" altLang="zh-CN" sz="3200">
              <a:effectLst/>
            </a:endParaRPr>
          </a:p>
        </p:txBody>
      </p:sp>
      <p:pic>
        <p:nvPicPr>
          <p:cNvPr id="106501" name="图片 4659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538" y="1955800"/>
            <a:ext cx="6319837" cy="339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502" name="图片 4659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063" y="1801813"/>
            <a:ext cx="1812925" cy="3532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7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16738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16739" name="文本框 479234"/>
          <p:cNvSpPr txBox="1"/>
          <p:nvPr/>
        </p:nvSpPr>
        <p:spPr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116740" name="标题 479236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en-US" altLang="zh-CN" sz="3200">
                <a:effectLst/>
              </a:rPr>
              <a:t>Image Smoothing Using Frequency Domain Filters: GLPF</a:t>
            </a:r>
            <a:endParaRPr lang="en-US" altLang="zh-CN" sz="3200">
              <a:effectLst/>
            </a:endParaRPr>
          </a:p>
        </p:txBody>
      </p:sp>
      <p:pic>
        <p:nvPicPr>
          <p:cNvPr id="116741" name="图片 4792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2875" y="1841500"/>
            <a:ext cx="9201150" cy="3596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-102870" y="4621530"/>
            <a:ext cx="9270365" cy="1445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对象 1"/>
          <p:cNvGraphicFramePr/>
          <p:nvPr/>
        </p:nvGraphicFramePr>
        <p:xfrm>
          <a:off x="1286510" y="4787265"/>
          <a:ext cx="573913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7242810" imgH="1558290" progId="Equation.DSMT4">
                  <p:embed/>
                </p:oleObj>
              </mc:Choice>
              <mc:Fallback>
                <p:oleObj name="" r:id="rId2" imgW="7242810" imgH="1558290" progId="Equation.DSMT4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86510" y="4787265"/>
                        <a:ext cx="573913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5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18786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18787" name="文本框 481282"/>
          <p:cNvSpPr txBox="1"/>
          <p:nvPr/>
        </p:nvSpPr>
        <p:spPr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725" y="-6350"/>
            <a:ext cx="3503295" cy="34334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020" y="-6350"/>
            <a:ext cx="3347085" cy="3372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25" y="3366135"/>
            <a:ext cx="3546475" cy="3472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3427095"/>
            <a:ext cx="3489325" cy="33978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0185" y="741045"/>
            <a:ext cx="1764030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>
                <a:effectLst/>
                <a:sym typeface="+mn-ea"/>
              </a:rPr>
              <a:t>G</a:t>
            </a:r>
            <a:r>
              <a:rPr lang="en-US" altLang="zh-CN" sz="3200">
                <a:effectLst/>
                <a:sym typeface="+mn-ea"/>
              </a:rPr>
              <a:t>LPF </a:t>
            </a:r>
            <a:br>
              <a:rPr lang="en-US" altLang="zh-CN" sz="3200">
                <a:effectLst/>
                <a:sym typeface="+mn-ea"/>
              </a:rPr>
            </a:br>
            <a:r>
              <a:rPr lang="en-US" altLang="zh-CN" sz="3200">
                <a:effectLst/>
                <a:sym typeface="+mn-ea"/>
              </a:rPr>
              <a:t>Filtering</a:t>
            </a:r>
            <a:br>
              <a:rPr lang="en-US" altLang="zh-CN" sz="3200">
                <a:effectLst/>
                <a:sym typeface="+mn-ea"/>
              </a:rPr>
            </a:br>
            <a:r>
              <a:rPr lang="en-US" altLang="zh-CN" sz="3200">
                <a:effectLst/>
                <a:sym typeface="+mn-ea"/>
              </a:rPr>
              <a:t>Example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直接连接符 1"/>
          <p:cNvCxnSpPr>
            <a:cxnSpLocks noChangeShapeType="1"/>
          </p:cNvCxnSpPr>
          <p:nvPr/>
        </p:nvCxnSpPr>
        <p:spPr bwMode="auto">
          <a:xfrm>
            <a:off x="1143000" y="857250"/>
            <a:ext cx="685800" cy="0"/>
          </a:xfrm>
          <a:prstGeom prst="line">
            <a:avLst/>
          </a:prstGeom>
          <a:noFill/>
          <a:ln w="0" algn="ctr">
            <a:solidFill>
              <a:srgbClr val="FB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41350" y="713740"/>
            <a:ext cx="5934075" cy="5251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265" y="713740"/>
            <a:ext cx="5933440" cy="525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3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20834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pic>
        <p:nvPicPr>
          <p:cNvPr id="120835" name="图片 4853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" y="1139825"/>
            <a:ext cx="9229725" cy="4790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0837" name="矩形 485379"/>
          <p:cNvSpPr>
            <a:spLocks noRot="1"/>
          </p:cNvSpPr>
          <p:nvPr/>
        </p:nvSpPr>
        <p:spPr>
          <a:xfrm>
            <a:off x="301625" y="92075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l"/>
            <a:r>
              <a:rPr lang="en-US" altLang="zh-CN" sz="3200">
                <a:solidFill>
                  <a:schemeClr val="tx2"/>
                </a:solidFill>
                <a:latin typeface="Tahoma" panose="020B0604030504040204" pitchFamily="34" charset="0"/>
              </a:rPr>
              <a:t>Examples of smoothing by GLPF (1)</a:t>
            </a:r>
            <a:endParaRPr lang="en-US" altLang="zh-CN" sz="320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7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21858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21859" name="矩形 486403"/>
          <p:cNvSpPr>
            <a:spLocks noRot="1"/>
          </p:cNvSpPr>
          <p:nvPr/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/>
            <a:r>
              <a:rPr lang="en-US" altLang="zh-CN" sz="3200">
                <a:solidFill>
                  <a:schemeClr val="tx2"/>
                </a:solidFill>
                <a:latin typeface="Tahoma" panose="020B0604030504040204" pitchFamily="34" charset="0"/>
              </a:rPr>
              <a:t>Examples of smoothing by GLPF (2)</a:t>
            </a:r>
            <a:endParaRPr lang="en-US" altLang="zh-CN" sz="320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pic>
        <p:nvPicPr>
          <p:cNvPr id="121860" name="图片 4864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1104900"/>
            <a:ext cx="9109075" cy="5780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5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23906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23907" name="标题 490497"/>
          <p:cNvSpPr>
            <a:spLocks noGrp="1" noRot="1"/>
          </p:cNvSpPr>
          <p:nvPr>
            <p:ph type="title"/>
          </p:nvPr>
        </p:nvSpPr>
        <p:spPr>
          <a:xfrm>
            <a:off x="301625" y="87313"/>
            <a:ext cx="8540750" cy="1143000"/>
          </a:xfrm>
        </p:spPr>
        <p:txBody>
          <a:bodyPr anchor="ctr"/>
          <a:p>
            <a:r>
              <a:rPr lang="en-US" altLang="zh-CN" sz="3200">
                <a:effectLst/>
              </a:rPr>
              <a:t>Image Sharpening Using Frequency Domain Filters</a:t>
            </a:r>
            <a:endParaRPr lang="en-US" altLang="zh-CN" sz="3200">
              <a:effectLst/>
            </a:endParaRPr>
          </a:p>
        </p:txBody>
      </p:sp>
      <p:graphicFrame>
        <p:nvGraphicFramePr>
          <p:cNvPr id="490503" name="内容占位符 490502"/>
          <p:cNvGraphicFramePr/>
          <p:nvPr>
            <p:ph idx="1"/>
          </p:nvPr>
        </p:nvGraphicFramePr>
        <p:xfrm>
          <a:off x="659765" y="1143000"/>
          <a:ext cx="7479030" cy="2172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1" imgW="2501900" imgH="698500" progId="Equation.DSMT4">
                  <p:embed/>
                </p:oleObj>
              </mc:Choice>
              <mc:Fallback>
                <p:oleObj name="" r:id="rId1" imgW="2501900" imgH="698500" progId="Equation.DSMT4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9765" y="1143000"/>
                        <a:ext cx="7479030" cy="217297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060" y="3439160"/>
            <a:ext cx="9679940" cy="29921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955" y="5807710"/>
            <a:ext cx="777240" cy="749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直接连接符 1"/>
          <p:cNvCxnSpPr>
            <a:cxnSpLocks noChangeShapeType="1"/>
          </p:cNvCxnSpPr>
          <p:nvPr/>
        </p:nvCxnSpPr>
        <p:spPr bwMode="auto">
          <a:xfrm>
            <a:off x="1143000" y="857250"/>
            <a:ext cx="685800" cy="0"/>
          </a:xfrm>
          <a:prstGeom prst="line">
            <a:avLst/>
          </a:prstGeom>
          <a:noFill/>
          <a:ln w="0" algn="ctr">
            <a:solidFill>
              <a:srgbClr val="FB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475" y="0"/>
            <a:ext cx="9144000" cy="611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1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33122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33123" name="文本框 498690"/>
          <p:cNvSpPr txBox="1"/>
          <p:nvPr/>
        </p:nvSpPr>
        <p:spPr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133124" name="标题 498691"/>
          <p:cNvSpPr>
            <a:spLocks noGrp="1" noRot="1"/>
          </p:cNvSpPr>
          <p:nvPr>
            <p:ph type="title"/>
          </p:nvPr>
        </p:nvSpPr>
        <p:spPr>
          <a:xfrm>
            <a:off x="301625" y="128588"/>
            <a:ext cx="8424863" cy="1331912"/>
          </a:xfrm>
        </p:spPr>
        <p:txBody>
          <a:bodyPr vert="horz" wrap="square" lIns="91440" tIns="45720" rIns="91440" bIns="45720" anchor="ctr"/>
          <a:p>
            <a:r>
              <a:rPr lang="en-US" altLang="zh-CN" sz="3200">
                <a:effectLst/>
              </a:rPr>
              <a:t>Filtering Results by GHPF</a:t>
            </a:r>
            <a:endParaRPr lang="en-US" altLang="zh-CN" sz="320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1292225"/>
            <a:ext cx="8916035" cy="44380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685" y="53975"/>
            <a:ext cx="2974340" cy="3437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75" y="53975"/>
            <a:ext cx="2990850" cy="3437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060" y="3491230"/>
            <a:ext cx="2974340" cy="34372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3855" y="1689735"/>
            <a:ext cx="99568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effectLst/>
                <a:sym typeface="+mn-ea"/>
              </a:rPr>
              <a:t>图像</a:t>
            </a:r>
            <a:endParaRPr lang="zh-CN" altLang="en-US" sz="3200">
              <a:effectLst/>
              <a:sym typeface="+mn-ea"/>
            </a:endParaRPr>
          </a:p>
          <a:p>
            <a:r>
              <a:rPr lang="zh-CN" altLang="en-US" sz="3200">
                <a:effectLst/>
                <a:sym typeface="+mn-ea"/>
              </a:rPr>
              <a:t>增强</a:t>
            </a:r>
            <a:endParaRPr lang="zh-CN" altLang="en-US" sz="3200"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69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35170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35171" name="文本框 500738"/>
          <p:cNvSpPr txBox="1"/>
          <p:nvPr/>
        </p:nvSpPr>
        <p:spPr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135172" name="标题 500739"/>
          <p:cNvSpPr>
            <a:spLocks noGrp="1" noRot="1"/>
          </p:cNvSpPr>
          <p:nvPr>
            <p:ph type="title"/>
          </p:nvPr>
        </p:nvSpPr>
        <p:spPr>
          <a:xfrm>
            <a:off x="301625" y="128588"/>
            <a:ext cx="8424863" cy="1331912"/>
          </a:xfrm>
        </p:spPr>
        <p:txBody>
          <a:bodyPr vert="horz" wrap="square" lIns="91440" tIns="45720" rIns="91440" bIns="45720" anchor="ctr"/>
          <a:p>
            <a:r>
              <a:rPr lang="en-US" altLang="zh-CN" sz="3200" err="1">
                <a:effectLst/>
              </a:rPr>
              <a:t>Using Highpass</a:t>
            </a:r>
            <a:r>
              <a:rPr lang="en-US" altLang="zh-CN" sz="3200">
                <a:effectLst/>
              </a:rPr>
              <a:t> Filtering and Threshold for Image Enhancement</a:t>
            </a:r>
            <a:endParaRPr lang="en-US" altLang="zh-CN" sz="3200">
              <a:effectLst/>
            </a:endParaRPr>
          </a:p>
        </p:txBody>
      </p:sp>
      <p:pic>
        <p:nvPicPr>
          <p:cNvPr id="135173" name="图片 5007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" y="1543050"/>
            <a:ext cx="9145587" cy="4265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0743" name="矩形 500742"/>
          <p:cNvSpPr/>
          <p:nvPr/>
        </p:nvSpPr>
        <p:spPr>
          <a:xfrm>
            <a:off x="3106738" y="1481138"/>
            <a:ext cx="3017837" cy="28448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pPr eaLnBrk="0" hangingPunct="0"/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500744" name="矩形 500743"/>
          <p:cNvSpPr/>
          <p:nvPr/>
        </p:nvSpPr>
        <p:spPr>
          <a:xfrm>
            <a:off x="6188075" y="1543050"/>
            <a:ext cx="3017838" cy="28448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pPr eaLnBrk="0" hangingPunct="0"/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500747" name="椭圆 500746"/>
          <p:cNvSpPr/>
          <p:nvPr/>
        </p:nvSpPr>
        <p:spPr>
          <a:xfrm>
            <a:off x="2178050" y="1481138"/>
            <a:ext cx="944563" cy="652462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anchor="t"/>
          <a:p>
            <a:pPr eaLnBrk="0" hangingPunct="0"/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500748" name="椭圆 500747"/>
          <p:cNvSpPr/>
          <p:nvPr/>
        </p:nvSpPr>
        <p:spPr>
          <a:xfrm>
            <a:off x="8116888" y="1430338"/>
            <a:ext cx="944562" cy="652462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anchor="t"/>
          <a:p>
            <a:pPr eaLnBrk="0" hangingPunct="0"/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500749" name="椭圆 500748"/>
          <p:cNvSpPr/>
          <p:nvPr/>
        </p:nvSpPr>
        <p:spPr>
          <a:xfrm>
            <a:off x="704850" y="3651250"/>
            <a:ext cx="944563" cy="65246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anchor="t"/>
          <a:p>
            <a:pPr eaLnBrk="0" hangingPunct="0"/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500750" name="椭圆 500749"/>
          <p:cNvSpPr/>
          <p:nvPr/>
        </p:nvSpPr>
        <p:spPr>
          <a:xfrm>
            <a:off x="6643688" y="3600450"/>
            <a:ext cx="944562" cy="65246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anchor="t"/>
          <a:p>
            <a:pPr eaLnBrk="0" hangingPunct="0"/>
            <a:endParaRPr lang="zh-CN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00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1" dur="2000"/>
                                        <p:tgtEl>
                                          <p:spTgt spid="500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0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00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00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00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61442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61443" name="标题 424961"/>
          <p:cNvSpPr>
            <a:spLocks noGrp="1" noRot="1"/>
          </p:cNvSpPr>
          <p:nvPr>
            <p:ph type="title"/>
          </p:nvPr>
        </p:nvSpPr>
        <p:spPr>
          <a:xfrm>
            <a:off x="287655" y="-31432"/>
            <a:ext cx="8540750" cy="1143000"/>
          </a:xfrm>
        </p:spPr>
        <p:txBody>
          <a:bodyPr anchor="ctr"/>
          <a:p>
            <a:r>
              <a:rPr lang="en-US" altLang="zh-CN" sz="3200">
                <a:effectLst/>
              </a:rPr>
              <a:t>2-D Convolution Theorem </a:t>
            </a:r>
            <a:endParaRPr lang="en-US" altLang="zh-CN" sz="3200">
              <a:effectLst/>
            </a:endParaRPr>
          </a:p>
        </p:txBody>
      </p:sp>
      <p:sp>
        <p:nvSpPr>
          <p:cNvPr id="424964" name="矩形 424963"/>
          <p:cNvSpPr>
            <a:spLocks noRot="1"/>
          </p:cNvSpPr>
          <p:nvPr/>
        </p:nvSpPr>
        <p:spPr>
          <a:xfrm>
            <a:off x="287338" y="1516063"/>
            <a:ext cx="8540750" cy="44989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 typeface="Wingdings" panose="05000000000000000000" pitchFamily="2" charset="2"/>
              <a:buChar char="§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5pPr>
          </a:lstStyle>
          <a:p>
            <a:pPr lvl="0" fontAlgn="base"/>
          </a:p>
        </p:txBody>
      </p:sp>
      <p:graphicFrame>
        <p:nvGraphicFramePr>
          <p:cNvPr id="61446" name="对象 424964"/>
          <p:cNvGraphicFramePr/>
          <p:nvPr/>
        </p:nvGraphicFramePr>
        <p:xfrm>
          <a:off x="1153795" y="848995"/>
          <a:ext cx="6383655" cy="1713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" imgW="2462530" imgH="660400" progId="Equation.DSMT4">
                  <p:embed/>
                </p:oleObj>
              </mc:Choice>
              <mc:Fallback>
                <p:oleObj name="" r:id="rId1" imgW="2462530" imgH="660400" progId="Equation.DSMT4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53795" y="848995"/>
                        <a:ext cx="6383655" cy="17132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五角星 424965"/>
          <p:cNvSpPr/>
          <p:nvPr/>
        </p:nvSpPr>
        <p:spPr>
          <a:xfrm>
            <a:off x="3241040" y="1914208"/>
            <a:ext cx="190500" cy="187325"/>
          </a:xfrm>
          <a:custGeom>
            <a:avLst/>
            <a:gdLst/>
            <a:ahLst/>
            <a:cxnLst>
              <a:cxn ang="16200000">
                <a:pos x="95250" y="0"/>
              </a:cxn>
              <a:cxn ang="10800000">
                <a:pos x="0" y="71551"/>
              </a:cxn>
              <a:cxn ang="5400000">
                <a:pos x="36382" y="187324"/>
              </a:cxn>
              <a:cxn ang="5400000">
                <a:pos x="154117" y="187324"/>
              </a:cxn>
              <a:cxn ang="0">
                <a:pos x="190499" y="71551"/>
              </a:cxn>
            </a:cxnLst>
            <a:pathLst>
              <a:path w="190500" h="187325">
                <a:moveTo>
                  <a:pt x="0" y="71551"/>
                </a:moveTo>
                <a:lnTo>
                  <a:pt x="72764" y="71552"/>
                </a:lnTo>
                <a:lnTo>
                  <a:pt x="95250" y="0"/>
                </a:lnTo>
                <a:lnTo>
                  <a:pt x="117735" y="71552"/>
                </a:lnTo>
                <a:lnTo>
                  <a:pt x="190499" y="71551"/>
                </a:lnTo>
                <a:lnTo>
                  <a:pt x="131631" y="115772"/>
                </a:lnTo>
                <a:lnTo>
                  <a:pt x="154117" y="187324"/>
                </a:lnTo>
                <a:lnTo>
                  <a:pt x="95250" y="143102"/>
                </a:lnTo>
                <a:lnTo>
                  <a:pt x="36382" y="187324"/>
                </a:lnTo>
                <a:lnTo>
                  <a:pt x="58868" y="115772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424967" name="对象 424966"/>
          <p:cNvGraphicFramePr/>
          <p:nvPr/>
        </p:nvGraphicFramePr>
        <p:xfrm>
          <a:off x="1118870" y="2381885"/>
          <a:ext cx="7185660" cy="1567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3" imgW="3199130" imgH="660400" progId="Equation.DSMT4">
                  <p:embed/>
                </p:oleObj>
              </mc:Choice>
              <mc:Fallback>
                <p:oleObj name="" r:id="rId3" imgW="3199130" imgH="660400" progId="Equation.DSMT4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8870" y="2381885"/>
                        <a:ext cx="7185660" cy="15678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68" name="五角星 424967"/>
          <p:cNvSpPr/>
          <p:nvPr/>
        </p:nvSpPr>
        <p:spPr>
          <a:xfrm>
            <a:off x="2871470" y="3335338"/>
            <a:ext cx="190500" cy="187325"/>
          </a:xfrm>
          <a:custGeom>
            <a:avLst/>
            <a:gdLst/>
            <a:ahLst/>
            <a:cxnLst>
              <a:cxn ang="16200000">
                <a:pos x="95250" y="0"/>
              </a:cxn>
              <a:cxn ang="10800000">
                <a:pos x="0" y="71551"/>
              </a:cxn>
              <a:cxn ang="5400000">
                <a:pos x="36382" y="187324"/>
              </a:cxn>
              <a:cxn ang="5400000">
                <a:pos x="154117" y="187324"/>
              </a:cxn>
              <a:cxn ang="0">
                <a:pos x="190499" y="71551"/>
              </a:cxn>
            </a:cxnLst>
            <a:pathLst>
              <a:path w="190500" h="187325">
                <a:moveTo>
                  <a:pt x="0" y="71551"/>
                </a:moveTo>
                <a:lnTo>
                  <a:pt x="72764" y="71552"/>
                </a:lnTo>
                <a:lnTo>
                  <a:pt x="95250" y="0"/>
                </a:lnTo>
                <a:lnTo>
                  <a:pt x="117735" y="71552"/>
                </a:lnTo>
                <a:lnTo>
                  <a:pt x="190499" y="71551"/>
                </a:lnTo>
                <a:lnTo>
                  <a:pt x="131631" y="115772"/>
                </a:lnTo>
                <a:lnTo>
                  <a:pt x="154117" y="187324"/>
                </a:lnTo>
                <a:lnTo>
                  <a:pt x="95250" y="143102"/>
                </a:lnTo>
                <a:lnTo>
                  <a:pt x="36382" y="187324"/>
                </a:lnTo>
                <a:lnTo>
                  <a:pt x="58868" y="115772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424969" name="对象 424968"/>
          <p:cNvGraphicFramePr/>
          <p:nvPr/>
        </p:nvGraphicFramePr>
        <p:xfrm>
          <a:off x="2144395" y="3949700"/>
          <a:ext cx="5132705" cy="55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5" imgW="2334895" imgH="203200" progId="Equation.DSMT4">
                  <p:embed/>
                </p:oleObj>
              </mc:Choice>
              <mc:Fallback>
                <p:oleObj name="" r:id="rId5" imgW="2334895" imgH="203200" progId="Equation.DSMT4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4395" y="3949700"/>
                        <a:ext cx="5132705" cy="5518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70" name="对象 424969"/>
          <p:cNvGraphicFramePr/>
          <p:nvPr/>
        </p:nvGraphicFramePr>
        <p:xfrm>
          <a:off x="1636713" y="4602163"/>
          <a:ext cx="541813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7" imgW="2131695" imgH="203200" progId="Equation.DSMT4">
                  <p:embed/>
                </p:oleObj>
              </mc:Choice>
              <mc:Fallback>
                <p:oleObj name="" r:id="rId7" imgW="2131695" imgH="203200" progId="Equation.DSMT4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36713" y="4602163"/>
                        <a:ext cx="5418137" cy="515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71" name="五角星 424970"/>
          <p:cNvSpPr/>
          <p:nvPr/>
        </p:nvSpPr>
        <p:spPr>
          <a:xfrm>
            <a:off x="5597525" y="5475288"/>
            <a:ext cx="190500" cy="187325"/>
          </a:xfrm>
          <a:custGeom>
            <a:avLst/>
            <a:gdLst/>
            <a:ahLst/>
            <a:cxnLst>
              <a:cxn ang="16200000">
                <a:pos x="95250" y="0"/>
              </a:cxn>
              <a:cxn ang="10800000">
                <a:pos x="0" y="71551"/>
              </a:cxn>
              <a:cxn ang="5400000">
                <a:pos x="36382" y="187324"/>
              </a:cxn>
              <a:cxn ang="5400000">
                <a:pos x="154117" y="187324"/>
              </a:cxn>
              <a:cxn ang="0">
                <a:pos x="190499" y="71551"/>
              </a:cxn>
            </a:cxnLst>
            <a:pathLst>
              <a:path w="190500" h="187325">
                <a:moveTo>
                  <a:pt x="0" y="71551"/>
                </a:moveTo>
                <a:lnTo>
                  <a:pt x="72764" y="71552"/>
                </a:lnTo>
                <a:lnTo>
                  <a:pt x="95250" y="0"/>
                </a:lnTo>
                <a:lnTo>
                  <a:pt x="117735" y="71552"/>
                </a:lnTo>
                <a:lnTo>
                  <a:pt x="190499" y="71551"/>
                </a:lnTo>
                <a:lnTo>
                  <a:pt x="131631" y="115772"/>
                </a:lnTo>
                <a:lnTo>
                  <a:pt x="154117" y="187324"/>
                </a:lnTo>
                <a:lnTo>
                  <a:pt x="95250" y="143102"/>
                </a:lnTo>
                <a:lnTo>
                  <a:pt x="36382" y="187324"/>
                </a:lnTo>
                <a:lnTo>
                  <a:pt x="58868" y="115772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424972" name="对象 424971"/>
          <p:cNvGraphicFramePr/>
          <p:nvPr/>
        </p:nvGraphicFramePr>
        <p:xfrm>
          <a:off x="1598613" y="5343525"/>
          <a:ext cx="541813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9" imgW="2131695" imgH="203200" progId="Equation.DSMT4">
                  <p:embed/>
                </p:oleObj>
              </mc:Choice>
              <mc:Fallback>
                <p:oleObj name="" r:id="rId9" imgW="2131695" imgH="203200" progId="Equation.DSMT4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8613" y="5343525"/>
                        <a:ext cx="5418137" cy="515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73" name="五角星 424972"/>
          <p:cNvSpPr/>
          <p:nvPr/>
        </p:nvSpPr>
        <p:spPr>
          <a:xfrm>
            <a:off x="2871788" y="4779963"/>
            <a:ext cx="190500" cy="187325"/>
          </a:xfrm>
          <a:custGeom>
            <a:avLst/>
            <a:gdLst/>
            <a:ahLst/>
            <a:cxnLst>
              <a:cxn ang="16200000">
                <a:pos x="95250" y="0"/>
              </a:cxn>
              <a:cxn ang="10800000">
                <a:pos x="0" y="71551"/>
              </a:cxn>
              <a:cxn ang="5400000">
                <a:pos x="36382" y="187324"/>
              </a:cxn>
              <a:cxn ang="5400000">
                <a:pos x="154117" y="187324"/>
              </a:cxn>
              <a:cxn ang="0">
                <a:pos x="190499" y="71551"/>
              </a:cxn>
            </a:cxnLst>
            <a:pathLst>
              <a:path w="190500" h="187325">
                <a:moveTo>
                  <a:pt x="0" y="71551"/>
                </a:moveTo>
                <a:lnTo>
                  <a:pt x="72764" y="71552"/>
                </a:lnTo>
                <a:lnTo>
                  <a:pt x="95250" y="0"/>
                </a:lnTo>
                <a:lnTo>
                  <a:pt x="117735" y="71552"/>
                </a:lnTo>
                <a:lnTo>
                  <a:pt x="190499" y="71551"/>
                </a:lnTo>
                <a:lnTo>
                  <a:pt x="131631" y="115772"/>
                </a:lnTo>
                <a:lnTo>
                  <a:pt x="154117" y="187324"/>
                </a:lnTo>
                <a:lnTo>
                  <a:pt x="95250" y="143102"/>
                </a:lnTo>
                <a:lnTo>
                  <a:pt x="36382" y="187324"/>
                </a:lnTo>
                <a:lnTo>
                  <a:pt x="58868" y="115772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2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42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42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24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2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2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24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98306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98308" name="文本框 463874"/>
          <p:cNvSpPr txBox="1"/>
          <p:nvPr/>
        </p:nvSpPr>
        <p:spPr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98309" name="标题 463875"/>
          <p:cNvSpPr>
            <a:spLocks noGrp="1" noRot="1"/>
          </p:cNvSpPr>
          <p:nvPr>
            <p:ph type="title"/>
          </p:nvPr>
        </p:nvSpPr>
        <p:spPr>
          <a:xfrm>
            <a:off x="63500" y="114935"/>
            <a:ext cx="2257425" cy="1433830"/>
          </a:xfrm>
        </p:spPr>
        <p:txBody>
          <a:bodyPr vert="horz" wrap="square" lIns="91440" tIns="45720" rIns="91440" bIns="45720" anchor="ctr"/>
          <a:p>
            <a:r>
              <a:rPr lang="en-US" altLang="zh-CN" sz="3200">
                <a:effectLst/>
              </a:rPr>
              <a:t>ILPF </a:t>
            </a:r>
            <a:br>
              <a:rPr lang="en-US" altLang="zh-CN" sz="3200">
                <a:effectLst/>
              </a:rPr>
            </a:br>
            <a:r>
              <a:rPr lang="en-US" altLang="zh-CN" sz="3200">
                <a:effectLst/>
              </a:rPr>
              <a:t>Filtering</a:t>
            </a:r>
            <a:br>
              <a:rPr lang="en-US" altLang="zh-CN" sz="3200">
                <a:effectLst/>
              </a:rPr>
            </a:br>
            <a:r>
              <a:rPr lang="en-US" altLang="zh-CN" sz="3200">
                <a:effectLst/>
              </a:rPr>
              <a:t>Example</a:t>
            </a:r>
            <a:endParaRPr lang="en-US" altLang="zh-CN" sz="320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-40005"/>
            <a:ext cx="3514090" cy="3393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310" y="-40005"/>
            <a:ext cx="3492500" cy="3397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" y="3359785"/>
            <a:ext cx="3430905" cy="3406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310" y="3344545"/>
            <a:ext cx="3493135" cy="34213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7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06498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06499" name="文本框 465922"/>
          <p:cNvSpPr txBox="1"/>
          <p:nvPr/>
        </p:nvSpPr>
        <p:spPr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  <a:p>
            <a:pPr marL="342900" indent="-342900" eaLnBrk="0" hangingPunct="0"/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106500" name="标题 465923"/>
          <p:cNvSpPr>
            <a:spLocks noGrp="1" noRot="1"/>
          </p:cNvSpPr>
          <p:nvPr>
            <p:ph type="title"/>
          </p:nvPr>
        </p:nvSpPr>
        <p:spPr>
          <a:xfrm>
            <a:off x="301625" y="128588"/>
            <a:ext cx="8424863" cy="1331912"/>
          </a:xfrm>
        </p:spPr>
        <p:txBody>
          <a:bodyPr vert="horz" wrap="square" lIns="91440" tIns="45720" rIns="91440" bIns="45720" anchor="ctr"/>
          <a:p>
            <a:r>
              <a:rPr lang="en-US" altLang="zh-CN" sz="3200">
                <a:effectLst/>
              </a:rPr>
              <a:t>The Spatial Representation of ILPF</a:t>
            </a:r>
            <a:endParaRPr lang="en-US" altLang="zh-CN" sz="3200">
              <a:effectLst/>
            </a:endParaRPr>
          </a:p>
        </p:txBody>
      </p:sp>
      <p:pic>
        <p:nvPicPr>
          <p:cNvPr id="106501" name="图片 4659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538" y="1955800"/>
            <a:ext cx="6319837" cy="339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502" name="图片 4659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063" y="1801813"/>
            <a:ext cx="1812925" cy="3532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91335" y="817245"/>
            <a:ext cx="46532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ym typeface="+mn-ea"/>
              </a:rPr>
              <a:t>空域去除高斯噪声的方法</a:t>
            </a:r>
            <a:endParaRPr lang="zh-CN" altLang="en-US" sz="32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8080" y="1932305"/>
            <a:ext cx="650684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noise model:</a:t>
            </a:r>
            <a:endParaRPr lang="zh-C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zh-CN" alt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+   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zh-C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zh-CN" alt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is the original image, </a:t>
            </a:r>
            <a:r>
              <a:rPr lang="zh-CN" alt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is the noisy one, and   is the Gaussian</a:t>
            </a:r>
            <a:endParaRPr lang="zh-C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noise with mean 0 and standard deviation    .</a:t>
            </a:r>
            <a:endParaRPr lang="zh-C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25700" y="2597150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54000" imgH="330200" progId="Equation.KSEE3">
                  <p:embed/>
                </p:oleObj>
              </mc:Choice>
              <mc:Fallback>
                <p:oleObj name="" r:id="rId1" imgW="254000" imgH="330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25700" y="2597150"/>
                        <a:ext cx="254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43630" y="3514725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254000" imgH="330200" progId="Equation.KSEE3">
                  <p:embed/>
                </p:oleObj>
              </mc:Choice>
              <mc:Fallback>
                <p:oleObj name="" r:id="rId3" imgW="254000" imgH="330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43630" y="3514725"/>
                        <a:ext cx="254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29560" y="4597400"/>
          <a:ext cx="304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304800" imgH="254000" progId="Equation.KSEE3">
                  <p:embed/>
                </p:oleObj>
              </mc:Choice>
              <mc:Fallback>
                <p:oleObj name="" r:id="rId4" imgW="304800" imgH="2540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29560" y="4597400"/>
                        <a:ext cx="304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6240" y="671195"/>
            <a:ext cx="5247005" cy="4642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220" y="647700"/>
            <a:ext cx="5271770" cy="46659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68350" y="707390"/>
            <a:ext cx="31578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Gaussian filter</a:t>
            </a:r>
            <a:endParaRPr lang="zh-CN" altLang="en-US" sz="3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389" y="2132648"/>
            <a:ext cx="5014913" cy="169306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03555" y="243205"/>
            <a:ext cx="42760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Non-Local means</a:t>
            </a:r>
            <a:endParaRPr lang="zh-CN" altLang="en-US" sz="3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515" y="1146175"/>
            <a:ext cx="5010150" cy="1409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56" y="2855278"/>
            <a:ext cx="6729413" cy="1485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" y="4485005"/>
            <a:ext cx="8554720" cy="12236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" y="621665"/>
            <a:ext cx="9014460" cy="600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直接连接符 1"/>
          <p:cNvCxnSpPr>
            <a:cxnSpLocks noChangeShapeType="1"/>
          </p:cNvCxnSpPr>
          <p:nvPr/>
        </p:nvCxnSpPr>
        <p:spPr bwMode="auto">
          <a:xfrm>
            <a:off x="1143000" y="857250"/>
            <a:ext cx="685800" cy="0"/>
          </a:xfrm>
          <a:prstGeom prst="line">
            <a:avLst/>
          </a:prstGeom>
          <a:noFill/>
          <a:ln w="0" algn="ctr">
            <a:solidFill>
              <a:srgbClr val="FB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720090"/>
            <a:ext cx="5934075" cy="525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95190" y="778510"/>
            <a:ext cx="4464685" cy="4464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778510"/>
            <a:ext cx="4464685" cy="44646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08880" y="53975"/>
            <a:ext cx="33680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ym typeface="+mn-ea"/>
              </a:rPr>
              <a:t>Non-Local means</a:t>
            </a:r>
            <a:endParaRPr lang="zh-CN" altLang="en-US" sz="32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9960" y="53975"/>
            <a:ext cx="27806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ym typeface="+mn-ea"/>
              </a:rPr>
              <a:t>Gaussian filter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6" name="标题 129025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rPr lang="en-US" altLang="zh-CN" sz="3200"/>
              <a:t>Representing Digital Images</a:t>
            </a:r>
            <a:endParaRPr lang="en-US" altLang="zh-CN" sz="3200"/>
          </a:p>
        </p:txBody>
      </p:sp>
      <p:sp>
        <p:nvSpPr>
          <p:cNvPr id="129028" name="文本占位符 129027"/>
          <p:cNvSpPr>
            <a:spLocks noGrp="1" noRot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>
                <a:effectLst/>
              </a:rPr>
              <a:t>The representation of an M</a:t>
            </a:r>
            <a:r>
              <a:rPr lang="en-US" altLang="zh-CN" sz="2800">
                <a:effectLst/>
                <a:cs typeface="Tahoma" panose="020B0604030504040204" pitchFamily="34" charset="0"/>
              </a:rPr>
              <a:t>×N numerical array as</a:t>
            </a:r>
            <a:endParaRPr lang="en-US" altLang="zh-CN">
              <a:effectLst/>
              <a:cs typeface="Tahoma" panose="020B0604030504040204" pitchFamily="34" charset="0"/>
            </a:endParaRPr>
          </a:p>
          <a:p>
            <a:endParaRPr lang="en-US" altLang="zh-CN"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altLang="zh-CN">
                <a:cs typeface="Tahoma" panose="020B0604030504040204" pitchFamily="34" charset="0"/>
              </a:rPr>
              <a:t>   </a:t>
            </a:r>
            <a:endParaRPr lang="en-US" altLang="zh-CN">
              <a:ea typeface="Tahoma" panose="020B0604030504040204" pitchFamily="34" charset="0"/>
            </a:endParaRPr>
          </a:p>
        </p:txBody>
      </p:sp>
      <p:graphicFrame>
        <p:nvGraphicFramePr>
          <p:cNvPr id="129029" name="对象 129028"/>
          <p:cNvGraphicFramePr/>
          <p:nvPr/>
        </p:nvGraphicFramePr>
        <p:xfrm>
          <a:off x="2258695" y="2093595"/>
          <a:ext cx="5047615" cy="3353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2082800" imgH="939800" progId="Equation.DSMT4">
                  <p:embed/>
                </p:oleObj>
              </mc:Choice>
              <mc:Fallback>
                <p:oleObj name="" r:id="rId1" imgW="2082800" imgH="9398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58695" y="2093595"/>
                        <a:ext cx="5047615" cy="3353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r>
              <a:rPr lang="en-US" sz="900">
                <a:latin typeface="Arial" panose="020B0604020202020204" pitchFamily="34" charset="0"/>
              </a:rPr>
              <a:t>Weeks 1 &amp; 2</a:t>
            </a:r>
            <a:endParaRPr lang="en-US" sz="900">
              <a:latin typeface="Arial" panose="020B0604020202020204" pitchFamily="34" charset="0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>
                <a:latin typeface="Arial" panose="020B0604020202020204" pitchFamily="34" charset="0"/>
              </a:rPr>
            </a:fld>
            <a:endParaRPr lang="en-US" sz="9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2290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363522" name="标题 363521"/>
          <p:cNvSpPr>
            <a:spLocks noGrp="1" noRot="1"/>
          </p:cNvSpPr>
          <p:nvPr>
            <p:ph type="title"/>
          </p:nvPr>
        </p:nvSpPr>
        <p:spPr>
          <a:xfrm>
            <a:off x="267462" y="258667"/>
            <a:ext cx="8139178" cy="648033"/>
          </a:xfrm>
        </p:spPr>
        <p:txBody>
          <a:bodyPr anchor="ctr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Fourier Series</a:t>
            </a:r>
            <a:endParaRPr kumimoji="0" lang="en-US" altLang="zh-CN" sz="32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2292" name="对象 363524"/>
          <p:cNvGraphicFramePr/>
          <p:nvPr/>
        </p:nvGraphicFramePr>
        <p:xfrm>
          <a:off x="137160" y="1238885"/>
          <a:ext cx="8400415" cy="4488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3517265" imgH="1803400" progId="Equation.DSMT4">
                  <p:embed/>
                </p:oleObj>
              </mc:Choice>
              <mc:Fallback>
                <p:oleObj name="" r:id="rId1" imgW="3517265" imgH="18034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160" y="1238885"/>
                        <a:ext cx="8400415" cy="44888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1266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361474" name="标题 361473"/>
          <p:cNvSpPr>
            <a:spLocks noGrp="1" noRot="1"/>
          </p:cNvSpPr>
          <p:nvPr>
            <p:ph type="title"/>
          </p:nvPr>
        </p:nvSpPr>
        <p:spPr>
          <a:xfrm>
            <a:off x="343662" y="147542"/>
            <a:ext cx="8139178" cy="648033"/>
          </a:xfrm>
        </p:spPr>
        <p:txBody>
          <a:bodyPr anchor="ctr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Fourier Series: Example</a:t>
            </a:r>
            <a:endParaRPr kumimoji="0" lang="en-US" altLang="zh-CN" sz="32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268" name="图片 361475" descr="nmt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7088" y="6115050"/>
            <a:ext cx="2381250" cy="685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图片 361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30" y="807720"/>
            <a:ext cx="6544310" cy="6577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49154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394242" name="标题 394241"/>
          <p:cNvSpPr>
            <a:spLocks noGrp="1" noRot="1"/>
          </p:cNvSpPr>
          <p:nvPr>
            <p:ph type="title"/>
          </p:nvPr>
        </p:nvSpPr>
        <p:spPr>
          <a:xfrm>
            <a:off x="180975" y="154623"/>
            <a:ext cx="854075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kern="1200" cap="none" spc="0" normalizeH="0" baseline="0" noProof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Discrete Fourier Transform (DFT) of One Variable and</a:t>
            </a:r>
            <a:r>
              <a:rPr kumimoji="0" lang="en-US" altLang="zh-CN" sz="3200" b="0" i="0" u="none" strike="noStrike" kern="1200" cap="none" spc="0" normalizeH="0" baseline="0" noProof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Its Inverse</a:t>
            </a:r>
            <a:br>
              <a:rPr lang="en-US" altLang="zh-CN" sz="3200">
                <a:effectLst/>
              </a:rPr>
            </a:br>
            <a:endParaRPr kumimoji="0" lang="en-US" altLang="zh-CN" sz="3200" b="0" i="0" u="none" strike="noStrike" kern="1200" cap="none" spc="0" normalizeH="0" baseline="0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94244" name="矩形 394243"/>
          <p:cNvSpPr>
            <a:spLocks noRot="1"/>
          </p:cNvSpPr>
          <p:nvPr/>
        </p:nvSpPr>
        <p:spPr>
          <a:xfrm>
            <a:off x="287338" y="1516063"/>
            <a:ext cx="8540750" cy="44989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 typeface="Wingdings" panose="05000000000000000000" pitchFamily="2" charset="2"/>
              <a:buChar char="§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5pPr>
          </a:lstStyle>
          <a:p>
            <a:pPr lvl="0" fontAlgn="base"/>
          </a:p>
        </p:txBody>
      </p:sp>
      <p:graphicFrame>
        <p:nvGraphicFramePr>
          <p:cNvPr id="49157" name="对象 394250"/>
          <p:cNvGraphicFramePr/>
          <p:nvPr/>
        </p:nvGraphicFramePr>
        <p:xfrm>
          <a:off x="1428115" y="1053465"/>
          <a:ext cx="6252210" cy="1072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1" imgW="2590800" imgH="444500" progId="Equation.DSMT4">
                  <p:embed/>
                </p:oleObj>
              </mc:Choice>
              <mc:Fallback>
                <p:oleObj name="" r:id="rId1" imgW="2590800" imgH="444500" progId="Equation.DSMT4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28115" y="1053465"/>
                        <a:ext cx="6252210" cy="1072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252" name="对象 394251"/>
          <p:cNvGraphicFramePr/>
          <p:nvPr/>
        </p:nvGraphicFramePr>
        <p:xfrm>
          <a:off x="1427956" y="2009458"/>
          <a:ext cx="6666230" cy="103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3" imgW="2933700" imgH="457200" progId="Equation.DSMT4">
                  <p:embed/>
                </p:oleObj>
              </mc:Choice>
              <mc:Fallback>
                <p:oleObj name="" r:id="rId3" imgW="2933700" imgH="457200" progId="Equation.DSMT4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7956" y="2009458"/>
                        <a:ext cx="6666230" cy="10388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85725" y="4837430"/>
            <a:ext cx="9029065" cy="12763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13319" name="对象 3"/>
          <p:cNvGraphicFramePr/>
          <p:nvPr/>
        </p:nvGraphicFramePr>
        <p:xfrm>
          <a:off x="180658" y="5023485"/>
          <a:ext cx="259080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2362200" imgH="916305" progId="Equation.DSMT4">
                  <p:embed/>
                </p:oleObj>
              </mc:Choice>
              <mc:Fallback>
                <p:oleObj name="" r:id="rId5" imgW="2362200" imgH="916305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0658" y="5023485"/>
                        <a:ext cx="2590800" cy="1011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对象 7"/>
          <p:cNvGraphicFramePr/>
          <p:nvPr/>
        </p:nvGraphicFramePr>
        <p:xfrm>
          <a:off x="2772410" y="4919980"/>
          <a:ext cx="6450965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7" imgW="3111500" imgH="431800" progId="Equation.DSMT4">
                  <p:embed/>
                </p:oleObj>
              </mc:Choice>
              <mc:Fallback>
                <p:oleObj name="" r:id="rId7" imgW="3111500" imgH="4318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2410" y="4919980"/>
                        <a:ext cx="6450965" cy="1095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743585" y="3048635"/>
            <a:ext cx="6605270" cy="1974850"/>
            <a:chOff x="1692" y="4638"/>
            <a:chExt cx="10402" cy="3110"/>
          </a:xfrm>
        </p:grpSpPr>
        <p:sp>
          <p:nvSpPr>
            <p:cNvPr id="6" name="矩形 5"/>
            <p:cNvSpPr/>
            <p:nvPr/>
          </p:nvSpPr>
          <p:spPr>
            <a:xfrm>
              <a:off x="1692" y="4713"/>
              <a:ext cx="10403" cy="3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aphicFrame>
          <p:nvGraphicFramePr>
            <p:cNvPr id="2" name="对象 394250"/>
            <p:cNvGraphicFramePr/>
            <p:nvPr/>
          </p:nvGraphicFramePr>
          <p:xfrm>
            <a:off x="2641" y="4638"/>
            <a:ext cx="9123" cy="1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9" imgW="2400300" imgH="444500" progId="Equation.DSMT4">
                    <p:embed/>
                  </p:oleObj>
                </mc:Choice>
                <mc:Fallback>
                  <p:oleObj name="" r:id="rId9" imgW="2400300" imgH="444500" progId="Equation.DSMT4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41" y="4638"/>
                          <a:ext cx="9123" cy="16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/>
            <p:cNvGraphicFramePr/>
            <p:nvPr/>
          </p:nvGraphicFramePr>
          <p:xfrm>
            <a:off x="2928" y="6158"/>
            <a:ext cx="8545" cy="1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11" imgW="2387600" imgH="444500" progId="Equation.DSMT4">
                    <p:embed/>
                  </p:oleObj>
                </mc:Choice>
                <mc:Fallback>
                  <p:oleObj name="" r:id="rId11" imgW="2387600" imgH="444500" progId="Equation.DSMT4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928" y="6158"/>
                          <a:ext cx="8545" cy="15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文本框 7"/>
          <p:cNvSpPr txBox="1"/>
          <p:nvPr/>
        </p:nvSpPr>
        <p:spPr>
          <a:xfrm>
            <a:off x="287020" y="1297940"/>
            <a:ext cx="1321435" cy="5835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2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DFT</a:t>
            </a:r>
            <a:endParaRPr lang="en-US" altLang="zh-CN" sz="3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7020" y="2237105"/>
            <a:ext cx="10858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IDFT</a:t>
            </a:r>
            <a:endParaRPr lang="en-US" altLang="zh-CN" sz="3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50178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50179" name="标题 410625"/>
          <p:cNvSpPr>
            <a:spLocks noGrp="1" noRot="1"/>
          </p:cNvSpPr>
          <p:nvPr>
            <p:ph type="title"/>
          </p:nvPr>
        </p:nvSpPr>
        <p:spPr>
          <a:xfrm>
            <a:off x="301625" y="185738"/>
            <a:ext cx="8540750" cy="1143000"/>
          </a:xfrm>
        </p:spPr>
        <p:txBody>
          <a:bodyPr anchor="ctr"/>
          <a:p>
            <a:r>
              <a:rPr lang="en-US" altLang="zh-CN" sz="3600">
                <a:effectLst/>
              </a:rPr>
              <a:t>2-D Discrete Fourier Transform and Its Inverse</a:t>
            </a:r>
            <a:endParaRPr lang="en-US" altLang="zh-CN" sz="3600">
              <a:effectLst/>
            </a:endParaRPr>
          </a:p>
        </p:txBody>
      </p:sp>
      <p:sp>
        <p:nvSpPr>
          <p:cNvPr id="410628" name="矩形 410627"/>
          <p:cNvSpPr>
            <a:spLocks noRot="1"/>
          </p:cNvSpPr>
          <p:nvPr/>
        </p:nvSpPr>
        <p:spPr>
          <a:xfrm>
            <a:off x="287338" y="1516063"/>
            <a:ext cx="8540750" cy="44989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 typeface="Wingdings" panose="05000000000000000000" pitchFamily="2" charset="2"/>
              <a:buChar char="§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5pPr>
          </a:lstStyle>
          <a:p>
            <a:pPr lvl="0" fontAlgn="base"/>
          </a:p>
        </p:txBody>
      </p:sp>
      <p:graphicFrame>
        <p:nvGraphicFramePr>
          <p:cNvPr id="50181" name="对象 410629"/>
          <p:cNvGraphicFramePr/>
          <p:nvPr/>
        </p:nvGraphicFramePr>
        <p:xfrm>
          <a:off x="1549400" y="1465263"/>
          <a:ext cx="581977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1" imgW="2451100" imgH="1143000" progId="Equation.DSMT4">
                  <p:embed/>
                </p:oleObj>
              </mc:Choice>
              <mc:Fallback>
                <p:oleObj name="" r:id="rId1" imgW="2451100" imgH="1143000" progId="Equation.DSMT4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9400" y="1465263"/>
                        <a:ext cx="5819775" cy="2714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31" name="内容占位符 410630"/>
          <p:cNvGraphicFramePr/>
          <p:nvPr>
            <p:ph idx="1"/>
          </p:nvPr>
        </p:nvGraphicFramePr>
        <p:xfrm>
          <a:off x="1690688" y="4503738"/>
          <a:ext cx="5608637" cy="149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3" imgW="2578100" imgH="685800" progId="Equation.DSMT4">
                  <p:embed/>
                </p:oleObj>
              </mc:Choice>
              <mc:Fallback>
                <p:oleObj name="" r:id="rId3" imgW="2578100" imgH="685800" progId="Equation.DSMT4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0688" y="4503738"/>
                        <a:ext cx="5608637" cy="149383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0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日期占位符 1"/>
          <p:cNvSpPr/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eaLnBrk="0" hangingPunct="0"/>
            <a:fld id="{BB962C8B-B14F-4D97-AF65-F5344CB8AC3E}" type="datetime1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57346" name="灯片编号占位符 2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en-US" altLang="zh-CN" sz="1000">
                <a:latin typeface="Arial" panose="020B0604020202020204" pitchFamily="34" charset="0"/>
              </a:rPr>
            </a:fld>
            <a:endParaRPr lang="en-US" altLang="zh-CN" sz="1000">
              <a:latin typeface="Arial" panose="020B0604020202020204" pitchFamily="34" charset="0"/>
            </a:endParaRPr>
          </a:p>
        </p:txBody>
      </p:sp>
      <p:pic>
        <p:nvPicPr>
          <p:cNvPr id="57347" name="图片 419842" descr="nmt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7088" y="6115050"/>
            <a:ext cx="2381250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44" name="矩形 419843"/>
          <p:cNvSpPr>
            <a:spLocks noRot="1"/>
          </p:cNvSpPr>
          <p:nvPr/>
        </p:nvSpPr>
        <p:spPr>
          <a:xfrm>
            <a:off x="287338" y="1516063"/>
            <a:ext cx="8540750" cy="44989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 typeface="Wingdings" panose="05000000000000000000" pitchFamily="2" charset="2"/>
              <a:buChar char="§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5pPr>
          </a:lstStyle>
          <a:p>
            <a:pPr lvl="0" fontAlgn="base"/>
          </a:p>
        </p:txBody>
      </p:sp>
      <p:pic>
        <p:nvPicPr>
          <p:cNvPr id="57349" name="图片 419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47625"/>
            <a:ext cx="7432040" cy="7332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50" name="图片 4198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63" y="142875"/>
            <a:ext cx="1895475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DOC_GUID" val="{aaf42fcb-f2ca-42be-a5ed-3d739b5c0e5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1048</Words>
  <Application>WPS 演示</Application>
  <PresentationFormat>宽屏</PresentationFormat>
  <Paragraphs>196</Paragraphs>
  <Slides>32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20</vt:i4>
      </vt:variant>
      <vt:variant>
        <vt:lpstr>幻灯片标题</vt:lpstr>
      </vt:variant>
      <vt:variant>
        <vt:i4>32</vt:i4>
      </vt:variant>
    </vt:vector>
  </HeadingPairs>
  <TitlesOfParts>
    <vt:vector size="62" baseType="lpstr">
      <vt:lpstr>Arial</vt:lpstr>
      <vt:lpstr>宋体</vt:lpstr>
      <vt:lpstr>Wingdings</vt:lpstr>
      <vt:lpstr>微软雅黑</vt:lpstr>
      <vt:lpstr>Tahoma</vt:lpstr>
      <vt:lpstr>Arial Unicode MS</vt:lpstr>
      <vt:lpstr>Times New Roman</vt:lpstr>
      <vt:lpstr>PMingLiU</vt:lpstr>
      <vt:lpstr>等线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空白演示</vt:lpstr>
      <vt:lpstr>PowerPoint 演示文稿</vt:lpstr>
      <vt:lpstr>PowerPoint 演示文稿</vt:lpstr>
      <vt:lpstr>Representing Digital Images</vt:lpstr>
      <vt:lpstr>Fourier Series</vt:lpstr>
      <vt:lpstr>Fourier Series: Example</vt:lpstr>
      <vt:lpstr>The Discrete Fourier Transform (DFT) of One Variable</vt:lpstr>
      <vt:lpstr>2-D Discrete Fourier Transform and Its Inverse</vt:lpstr>
      <vt:lpstr>PowerPoint 演示文稿</vt:lpstr>
      <vt:lpstr>ILPF Filtering Example </vt:lpstr>
      <vt:lpstr>Image Smoothing Using Filter Domain Filters: ILPF</vt:lpstr>
      <vt:lpstr>ILPF Filtering Example</vt:lpstr>
      <vt:lpstr>The Spatial Representation of ILPF</vt:lpstr>
      <vt:lpstr>Image Smoothing Using Filter Domain Filters: GLPF</vt:lpstr>
      <vt:lpstr>PowerPoint 演示文稿</vt:lpstr>
      <vt:lpstr>PowerPoint 演示文稿</vt:lpstr>
      <vt:lpstr>PowerPoint 演示文稿</vt:lpstr>
      <vt:lpstr>PowerPoint 演示文稿</vt:lpstr>
      <vt:lpstr>Image Sharpening Using Frequency Domain Filters</vt:lpstr>
      <vt:lpstr>Filtering Results by GHPF</vt:lpstr>
      <vt:lpstr>PowerPoint 演示文稿</vt:lpstr>
      <vt:lpstr>Using Highpass Filtering and Threshold for Image Enhancement</vt:lpstr>
      <vt:lpstr>2-D Convolution Theorem </vt:lpstr>
      <vt:lpstr>ILPF  Filtering Example</vt:lpstr>
      <vt:lpstr>The Spatial Representation of ILPF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fanthink</cp:lastModifiedBy>
  <cp:revision>32</cp:revision>
  <dcterms:created xsi:type="dcterms:W3CDTF">2020-01-06T07:39:00Z</dcterms:created>
  <dcterms:modified xsi:type="dcterms:W3CDTF">2020-01-08T08:43:42Z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2052-11.1.0.8517</vt:lpwstr>
  </property>
</Properties>
</file>